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oboto Slab"/>
      <p:regular r:id="rId26"/>
      <p:bold r:id="rId27"/>
    </p:embeddedFont>
    <p:embeddedFont>
      <p:font typeface="Rajdhani Light"/>
      <p:regular r:id="rId28"/>
      <p:bold r:id="rId29"/>
    </p:embeddedFont>
    <p:embeddedFont>
      <p:font typeface="Roboto"/>
      <p:regular r:id="rId30"/>
      <p:bold r:id="rId31"/>
      <p:italic r:id="rId32"/>
      <p:boldItalic r:id="rId33"/>
    </p:embeddedFont>
    <p:embeddedFont>
      <p:font typeface="Rajdhani SemiBold"/>
      <p:regular r:id="rId34"/>
      <p:bold r:id="rId35"/>
    </p:embeddedFont>
    <p:embeddedFont>
      <p:font typeface="Lobster"/>
      <p:regular r:id="rId36"/>
    </p:embeddedFont>
    <p:embeddedFont>
      <p:font typeface="Rajdhani"/>
      <p:regular r:id="rId37"/>
      <p:bold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Slab-regular.fntdata"/><Relationship Id="rId25" Type="http://schemas.openxmlformats.org/officeDocument/2006/relationships/slide" Target="slides/slide20.xml"/><Relationship Id="rId28" Type="http://schemas.openxmlformats.org/officeDocument/2006/relationships/font" Target="fonts/RajdhaniLight-regular.fntdata"/><Relationship Id="rId27" Type="http://schemas.openxmlformats.org/officeDocument/2006/relationships/font" Target="fonts/RobotoSlab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jdhaniL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35" Type="http://schemas.openxmlformats.org/officeDocument/2006/relationships/font" Target="fonts/RajdhaniSemiBold-bold.fntdata"/><Relationship Id="rId12" Type="http://schemas.openxmlformats.org/officeDocument/2006/relationships/slide" Target="slides/slide7.xml"/><Relationship Id="rId34" Type="http://schemas.openxmlformats.org/officeDocument/2006/relationships/font" Target="fonts/RajdhaniSemiBold-regular.fntdata"/><Relationship Id="rId15" Type="http://schemas.openxmlformats.org/officeDocument/2006/relationships/slide" Target="slides/slide10.xml"/><Relationship Id="rId37" Type="http://schemas.openxmlformats.org/officeDocument/2006/relationships/font" Target="fonts/Rajdhani-regular.fntdata"/><Relationship Id="rId14" Type="http://schemas.openxmlformats.org/officeDocument/2006/relationships/slide" Target="slides/slide9.xml"/><Relationship Id="rId36" Type="http://schemas.openxmlformats.org/officeDocument/2006/relationships/font" Target="fonts/Lobster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Rajdhani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gif>
</file>

<file path=ppt/media/image32.gif>
</file>

<file path=ppt/media/image33.png>
</file>

<file path=ppt/media/image34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d630ba59fd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d630ba59fd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8979c4e5f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8979c4e5f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630ba59fd_2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d630ba59fd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d630ba59f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d630ba59f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630ba59fd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d630ba59fd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d630ba59fd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d630ba59fd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d64cb1b005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d64cb1b005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d8d68daf5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d8d68daf5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d8979c4e5f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d8979c4e5f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d50a81954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d50a81954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d820bd24e8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d820bd24e8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d911a9894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d911a9894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8d68daf5c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8d68daf5c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d8979c4e5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d8979c4e5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820bd24e8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820bd24e8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d8979c4e5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d8979c4e5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d8979c4e5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d8979c4e5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d911a9894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d911a9894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d8d68daf5c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d8d68daf5c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15.png"/><Relationship Id="rId6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0.png"/><Relationship Id="rId4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7.png"/><Relationship Id="rId4" Type="http://schemas.openxmlformats.org/officeDocument/2006/relationships/image" Target="../media/image29.png"/><Relationship Id="rId5" Type="http://schemas.openxmlformats.org/officeDocument/2006/relationships/image" Target="../media/image33.png"/><Relationship Id="rId6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4.png"/><Relationship Id="rId4" Type="http://schemas.openxmlformats.org/officeDocument/2006/relationships/image" Target="../media/image24.png"/><Relationship Id="rId5" Type="http://schemas.openxmlformats.org/officeDocument/2006/relationships/image" Target="../media/image28.png"/><Relationship Id="rId6" Type="http://schemas.openxmlformats.org/officeDocument/2006/relationships/image" Target="../media/image2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1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CSC 131 Group Project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5112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3"/>
          <p:cNvSpPr txBox="1"/>
          <p:nvPr/>
        </p:nvSpPr>
        <p:spPr>
          <a:xfrm>
            <a:off x="1307300" y="546500"/>
            <a:ext cx="3139800" cy="17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solidFill>
                  <a:srgbClr val="EFEFEF"/>
                </a:solidFill>
                <a:latin typeface="Rajdhani"/>
                <a:ea typeface="Rajdhani"/>
                <a:cs typeface="Rajdhani"/>
                <a:sym typeface="Rajdhani"/>
              </a:rPr>
              <a:t>CSC 131 Group Two Project</a:t>
            </a:r>
            <a:endParaRPr sz="4100">
              <a:solidFill>
                <a:srgbClr val="EFEFE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7" name="Google Shape;67;p13"/>
          <p:cNvSpPr txBox="1"/>
          <p:nvPr/>
        </p:nvSpPr>
        <p:spPr>
          <a:xfrm rot="313826">
            <a:off x="5247000" y="571732"/>
            <a:ext cx="2593198" cy="192887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Muhammad Ahmed</a:t>
            </a:r>
            <a:endParaRPr sz="160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Anthony Chavez</a:t>
            </a:r>
            <a:endParaRPr sz="160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Megan Householder</a:t>
            </a:r>
            <a:endParaRPr sz="160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Kevin Huoth</a:t>
            </a:r>
            <a:endParaRPr sz="160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Cameron Larson-Barrera</a:t>
            </a:r>
            <a:endParaRPr sz="160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Sparashdeep Sidhu</a:t>
            </a:r>
            <a:endParaRPr sz="160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Lizzeth Valencia</a:t>
            </a:r>
            <a:endParaRPr sz="160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32850"/>
            <a:ext cx="8839202" cy="3595886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 txBox="1"/>
          <p:nvPr/>
        </p:nvSpPr>
        <p:spPr>
          <a:xfrm>
            <a:off x="3153000" y="342400"/>
            <a:ext cx="2838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Sprint Backlog</a:t>
            </a:r>
            <a:endParaRPr sz="3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3"/>
          <p:cNvSpPr txBox="1"/>
          <p:nvPr/>
        </p:nvSpPr>
        <p:spPr>
          <a:xfrm>
            <a:off x="3553950" y="1934100"/>
            <a:ext cx="2036100" cy="12753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lgDash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dk1"/>
                </a:solidFill>
                <a:latin typeface="Rajdhani Light"/>
                <a:ea typeface="Rajdhani Light"/>
                <a:cs typeface="Rajdhani Light"/>
                <a:sym typeface="Rajdhani Light"/>
              </a:rPr>
              <a:t>Going Over The Code</a:t>
            </a:r>
            <a:endParaRPr sz="3300">
              <a:solidFill>
                <a:schemeClr val="dk1"/>
              </a:solidFill>
              <a:latin typeface="Rajdhani Light"/>
              <a:ea typeface="Rajdhani Light"/>
              <a:cs typeface="Rajdhani Light"/>
              <a:sym typeface="Rajdhani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idx="4294967295"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ajdhani SemiBold"/>
                <a:ea typeface="Rajdhani SemiBold"/>
                <a:cs typeface="Rajdhani SemiBold"/>
                <a:sym typeface="Rajdhani SemiBold"/>
              </a:rPr>
              <a:t>Log In</a:t>
            </a:r>
            <a:endParaRPr sz="3600">
              <a:latin typeface="Rajdhani SemiBold"/>
              <a:ea typeface="Rajdhani SemiBold"/>
              <a:cs typeface="Rajdhani SemiBold"/>
              <a:sym typeface="Rajdhani SemiBold"/>
            </a:endParaRPr>
          </a:p>
        </p:txBody>
      </p:sp>
      <p:pic>
        <p:nvPicPr>
          <p:cNvPr id="132" name="Google Shape;13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1650" y="1611175"/>
            <a:ext cx="5374451" cy="13168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4"/>
          <p:cNvPicPr preferRelativeResize="0"/>
          <p:nvPr/>
        </p:nvPicPr>
        <p:blipFill rotWithShape="1">
          <a:blip r:embed="rId4">
            <a:alphaModFix/>
          </a:blip>
          <a:srcRect b="7490" l="0" r="0" t="-7490"/>
          <a:stretch/>
        </p:blipFill>
        <p:spPr>
          <a:xfrm>
            <a:off x="3381650" y="3172125"/>
            <a:ext cx="5289850" cy="131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4"/>
          <p:cNvPicPr preferRelativeResize="0"/>
          <p:nvPr/>
        </p:nvPicPr>
        <p:blipFill rotWithShape="1">
          <a:blip r:embed="rId5">
            <a:alphaModFix/>
          </a:blip>
          <a:srcRect b="0" l="2760" r="-2759" t="0"/>
          <a:stretch/>
        </p:blipFill>
        <p:spPr>
          <a:xfrm>
            <a:off x="310776" y="1611175"/>
            <a:ext cx="2457150" cy="144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5513" y="3277900"/>
            <a:ext cx="2447666" cy="1362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4"/>
          <p:cNvSpPr txBox="1"/>
          <p:nvPr/>
        </p:nvSpPr>
        <p:spPr>
          <a:xfrm>
            <a:off x="430125" y="1043150"/>
            <a:ext cx="13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MainStart.java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275" y="1908213"/>
            <a:ext cx="2308675" cy="195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9700" y="1144125"/>
            <a:ext cx="2985041" cy="3694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16491" y="1249175"/>
            <a:ext cx="3294460" cy="3484469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5"/>
          <p:cNvSpPr txBox="1"/>
          <p:nvPr/>
        </p:nvSpPr>
        <p:spPr>
          <a:xfrm>
            <a:off x="492900" y="1036625"/>
            <a:ext cx="112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LogIn.java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25"/>
          <p:cNvSpPr txBox="1"/>
          <p:nvPr>
            <p:ph idx="4294967295"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ajdhani SemiBold"/>
                <a:ea typeface="Rajdhani SemiBold"/>
                <a:cs typeface="Rajdhani SemiBold"/>
                <a:sym typeface="Rajdhani SemiBold"/>
              </a:rPr>
              <a:t>Log In</a:t>
            </a:r>
            <a:endParaRPr sz="3600">
              <a:latin typeface="Rajdhani SemiBold"/>
              <a:ea typeface="Rajdhani SemiBold"/>
              <a:cs typeface="Rajdhani SemiBold"/>
              <a:sym typeface="Rajdhani Semi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175" y="1326325"/>
            <a:ext cx="5394324" cy="3694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4324" y="1328400"/>
            <a:ext cx="3292476" cy="3690433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6"/>
          <p:cNvSpPr txBox="1"/>
          <p:nvPr>
            <p:ph idx="4294967295" type="title"/>
          </p:nvPr>
        </p:nvSpPr>
        <p:spPr>
          <a:xfrm>
            <a:off x="387900" y="2872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ajdhani SemiBold"/>
                <a:ea typeface="Rajdhani SemiBold"/>
                <a:cs typeface="Rajdhani SemiBold"/>
                <a:sym typeface="Rajdhani SemiBold"/>
              </a:rPr>
              <a:t>Create Profile</a:t>
            </a:r>
            <a:endParaRPr sz="3600">
              <a:latin typeface="Rajdhani SemiBold"/>
              <a:ea typeface="Rajdhani SemiBold"/>
              <a:cs typeface="Rajdhani SemiBold"/>
              <a:sym typeface="Rajdhani Semi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200" y="1280988"/>
            <a:ext cx="4603079" cy="3694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2225" y="1281012"/>
            <a:ext cx="4291424" cy="190705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7"/>
          <p:cNvSpPr txBox="1"/>
          <p:nvPr>
            <p:ph idx="4294967295" type="title"/>
          </p:nvPr>
        </p:nvSpPr>
        <p:spPr>
          <a:xfrm>
            <a:off x="387900" y="3475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ajdhani SemiBold"/>
                <a:ea typeface="Rajdhani SemiBold"/>
                <a:cs typeface="Rajdhani SemiBold"/>
                <a:sym typeface="Rajdhani SemiBold"/>
              </a:rPr>
              <a:t>Create Profile</a:t>
            </a:r>
            <a:endParaRPr sz="3600">
              <a:latin typeface="Rajdhani SemiBold"/>
              <a:ea typeface="Rajdhani SemiBold"/>
              <a:cs typeface="Rajdhani SemiBold"/>
              <a:sym typeface="Rajdhani Semi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/>
          <p:nvPr>
            <p:ph idx="4294967295" type="title"/>
          </p:nvPr>
        </p:nvSpPr>
        <p:spPr>
          <a:xfrm>
            <a:off x="387900" y="3475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ajdhani SemiBold"/>
                <a:ea typeface="Rajdhani SemiBold"/>
                <a:cs typeface="Rajdhani SemiBold"/>
                <a:sym typeface="Rajdhani SemiBold"/>
              </a:rPr>
              <a:t>Delivery Driver</a:t>
            </a:r>
            <a:r>
              <a:rPr lang="en" sz="3600">
                <a:latin typeface="Rajdhani SemiBold"/>
                <a:ea typeface="Rajdhani SemiBold"/>
                <a:cs typeface="Rajdhani SemiBold"/>
                <a:sym typeface="Rajdhani SemiBold"/>
              </a:rPr>
              <a:t> </a:t>
            </a:r>
            <a:endParaRPr sz="3600">
              <a:latin typeface="Rajdhani SemiBold"/>
              <a:ea typeface="Rajdhani SemiBold"/>
              <a:cs typeface="Rajdhani SemiBold"/>
              <a:sym typeface="Rajdhani SemiBold"/>
            </a:endParaRPr>
          </a:p>
        </p:txBody>
      </p:sp>
      <p:pic>
        <p:nvPicPr>
          <p:cNvPr id="165" name="Google Shape;1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2" y="0"/>
            <a:ext cx="4521224" cy="252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8375" y="2571750"/>
            <a:ext cx="4704851" cy="10850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174" y="1033625"/>
            <a:ext cx="3667154" cy="190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" y="2942400"/>
            <a:ext cx="4388375" cy="1908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500" y="152400"/>
            <a:ext cx="495300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7800" y="152400"/>
            <a:ext cx="3733800" cy="25637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57800" y="2776425"/>
            <a:ext cx="2667000" cy="115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57795" y="4125800"/>
            <a:ext cx="1820700" cy="81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9"/>
          <p:cNvSpPr txBox="1"/>
          <p:nvPr/>
        </p:nvSpPr>
        <p:spPr>
          <a:xfrm>
            <a:off x="7078500" y="4346938"/>
            <a:ext cx="1164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profiles.txt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0175" y="0"/>
            <a:ext cx="614364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4600" y="1844775"/>
            <a:ext cx="2667000" cy="115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250" y="0"/>
            <a:ext cx="61531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6025" y="355713"/>
            <a:ext cx="2800350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62700" y="3267150"/>
            <a:ext cx="2590800" cy="129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ajdhani SemiBold"/>
                <a:ea typeface="Rajdhani SemiBold"/>
                <a:cs typeface="Rajdhani SemiBold"/>
                <a:sym typeface="Rajdhani SemiBold"/>
              </a:rPr>
              <a:t>What We’ll Cover</a:t>
            </a:r>
            <a:endParaRPr sz="3600">
              <a:latin typeface="Rajdhani SemiBold"/>
              <a:ea typeface="Rajdhani SemiBold"/>
              <a:cs typeface="Rajdhani SemiBold"/>
              <a:sym typeface="Rajdhani SemiBold"/>
            </a:endParaRPr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87900" y="172087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ajdhani"/>
              <a:buChar char="●"/>
            </a:pPr>
            <a:r>
              <a:rPr lang="en" sz="2600">
                <a:latin typeface="Rajdhani"/>
                <a:ea typeface="Rajdhani"/>
                <a:cs typeface="Rajdhani"/>
                <a:sym typeface="Rajdhani"/>
              </a:rPr>
              <a:t>Project Goal</a:t>
            </a:r>
            <a:endParaRPr sz="2600">
              <a:latin typeface="Rajdhani"/>
              <a:ea typeface="Rajdhani"/>
              <a:cs typeface="Rajdhani"/>
              <a:sym typeface="Rajdhan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ajdhani"/>
              <a:buChar char="●"/>
            </a:pPr>
            <a:r>
              <a:rPr lang="en" sz="2600">
                <a:latin typeface="Rajdhani"/>
                <a:ea typeface="Rajdhani"/>
                <a:cs typeface="Rajdhani"/>
                <a:sym typeface="Rajdhani"/>
              </a:rPr>
              <a:t>Diagrams</a:t>
            </a:r>
            <a:endParaRPr sz="2600">
              <a:latin typeface="Rajdhani"/>
              <a:ea typeface="Rajdhani"/>
              <a:cs typeface="Rajdhani"/>
              <a:sym typeface="Rajdhani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Rajdhani"/>
              <a:buChar char="●"/>
            </a:pPr>
            <a:r>
              <a:rPr lang="en" sz="2600">
                <a:latin typeface="Rajdhani"/>
                <a:ea typeface="Rajdhani"/>
                <a:cs typeface="Rajdhani"/>
                <a:sym typeface="Rajdhani"/>
              </a:rPr>
              <a:t>SCRUM</a:t>
            </a:r>
            <a:endParaRPr sz="2600">
              <a:latin typeface="Rajdhani"/>
              <a:ea typeface="Rajdhani"/>
              <a:cs typeface="Rajdhani"/>
              <a:sym typeface="Rajdhan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ajdhani"/>
              <a:buChar char="●"/>
            </a:pPr>
            <a:r>
              <a:rPr lang="en" sz="2600">
                <a:latin typeface="Rajdhani"/>
                <a:ea typeface="Rajdhani"/>
                <a:cs typeface="Rajdhani"/>
                <a:sym typeface="Rajdhani"/>
              </a:rPr>
              <a:t>Code</a:t>
            </a:r>
            <a:endParaRPr sz="2600">
              <a:latin typeface="Rajdhani"/>
              <a:ea typeface="Rajdhani"/>
              <a:cs typeface="Rajdhani"/>
              <a:sym typeface="Rajdhan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ajdhani"/>
              <a:buChar char="●"/>
            </a:pPr>
            <a:r>
              <a:rPr lang="en" sz="2600">
                <a:latin typeface="Rajdhani"/>
                <a:ea typeface="Rajdhani"/>
                <a:cs typeface="Rajdhani"/>
                <a:sym typeface="Rajdhani"/>
              </a:rPr>
              <a:t>Demo</a:t>
            </a:r>
            <a:endParaRPr sz="2600"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6925" y="1144125"/>
            <a:ext cx="4914900" cy="3424600"/>
          </a:xfrm>
          <a:prstGeom prst="rect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2"/>
          <p:cNvSpPr txBox="1"/>
          <p:nvPr/>
        </p:nvSpPr>
        <p:spPr>
          <a:xfrm rot="155777">
            <a:off x="2239583" y="751964"/>
            <a:ext cx="2861037" cy="1585336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100">
                <a:solidFill>
                  <a:srgbClr val="00FF00"/>
                </a:solidFill>
                <a:latin typeface="Rajdhani"/>
                <a:ea typeface="Rajdhani"/>
                <a:cs typeface="Rajdhani"/>
                <a:sym typeface="Rajdhani"/>
              </a:rPr>
              <a:t>DEMO</a:t>
            </a:r>
            <a:endParaRPr sz="9100">
              <a:solidFill>
                <a:srgbClr val="00FF00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59">
                <a:latin typeface="Rajdhani SemiBold"/>
                <a:ea typeface="Rajdhani SemiBold"/>
                <a:cs typeface="Rajdhani SemiBold"/>
                <a:sym typeface="Rajdhani SemiBold"/>
              </a:rPr>
              <a:t>Project Goal</a:t>
            </a:r>
            <a:r>
              <a:rPr lang="en">
                <a:latin typeface="Rajdhani SemiBold"/>
                <a:ea typeface="Rajdhani SemiBold"/>
                <a:cs typeface="Rajdhani SemiBold"/>
                <a:sym typeface="Rajdhani SemiBold"/>
              </a:rPr>
              <a:t> </a:t>
            </a:r>
            <a:endParaRPr>
              <a:latin typeface="Rajdhani SemiBold"/>
              <a:ea typeface="Rajdhani SemiBold"/>
              <a:cs typeface="Rajdhani SemiBold"/>
              <a:sym typeface="Rajdhani SemiBold"/>
            </a:endParaRPr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Rajdhani"/>
              <a:buChar char="●"/>
            </a:pPr>
            <a:r>
              <a:rPr lang="en" sz="2200">
                <a:latin typeface="Rajdhani"/>
                <a:ea typeface="Rajdhani"/>
                <a:cs typeface="Rajdhani"/>
                <a:sym typeface="Rajdhani"/>
              </a:rPr>
              <a:t>Pandemic and everyone needs to order </a:t>
            </a:r>
            <a:r>
              <a:rPr lang="en" sz="2200">
                <a:latin typeface="Rajdhani"/>
                <a:ea typeface="Rajdhani"/>
                <a:cs typeface="Rajdhani"/>
                <a:sym typeface="Rajdhani"/>
              </a:rPr>
              <a:t>takeout</a:t>
            </a:r>
            <a:r>
              <a:rPr lang="en" sz="2200">
                <a:latin typeface="Rajdhani"/>
                <a:ea typeface="Rajdhani"/>
                <a:cs typeface="Rajdhani"/>
                <a:sym typeface="Rajdhani"/>
              </a:rPr>
              <a:t> from local restaurants.</a:t>
            </a:r>
            <a:endParaRPr sz="2200">
              <a:latin typeface="Rajdhani"/>
              <a:ea typeface="Rajdhani"/>
              <a:cs typeface="Rajdhani"/>
              <a:sym typeface="Rajdhan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Rajdhani"/>
              <a:buChar char="●"/>
            </a:pPr>
            <a:r>
              <a:rPr lang="en" sz="2200">
                <a:latin typeface="Rajdhani"/>
                <a:ea typeface="Rajdhani"/>
                <a:cs typeface="Rajdhani"/>
                <a:sym typeface="Rajdhani"/>
              </a:rPr>
              <a:t>Need an easy and </a:t>
            </a:r>
            <a:r>
              <a:rPr lang="en" sz="2200">
                <a:latin typeface="Rajdhani"/>
                <a:ea typeface="Rajdhani"/>
                <a:cs typeface="Rajdhani"/>
                <a:sym typeface="Rajdhani"/>
              </a:rPr>
              <a:t>convenient</a:t>
            </a:r>
            <a:r>
              <a:rPr lang="en" sz="2200">
                <a:latin typeface="Rajdhani"/>
                <a:ea typeface="Rajdhani"/>
                <a:cs typeface="Rajdhani"/>
                <a:sym typeface="Rajdhani"/>
              </a:rPr>
              <a:t> way to order in a fashion that encourages social distancing for people that find that option preferable.</a:t>
            </a:r>
            <a:endParaRPr sz="2200">
              <a:latin typeface="Rajdhani"/>
              <a:ea typeface="Rajdhani"/>
              <a:cs typeface="Rajdhani"/>
              <a:sym typeface="Rajdhan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Rajdhani"/>
              <a:buChar char="●"/>
            </a:pPr>
            <a:r>
              <a:rPr lang="en" sz="2200">
                <a:latin typeface="Rajdhani"/>
                <a:ea typeface="Rajdhani"/>
                <a:cs typeface="Rajdhani"/>
                <a:sym typeface="Rajdhani"/>
              </a:rPr>
              <a:t>Promotes reuse through establishing a profile option.</a:t>
            </a:r>
            <a:endParaRPr sz="2200"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2119050" y="1914950"/>
            <a:ext cx="4905900" cy="907500"/>
          </a:xfrm>
          <a:prstGeom prst="rect">
            <a:avLst/>
          </a:prstGeom>
          <a:solidFill>
            <a:schemeClr val="accent4"/>
          </a:solidFill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jdhani"/>
                <a:ea typeface="Rajdhani"/>
                <a:cs typeface="Rajdhani"/>
                <a:sym typeface="Rajdhani"/>
              </a:rPr>
              <a:t>Use Case Diagram</a:t>
            </a:r>
            <a:endParaRPr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7"/>
          <p:cNvPicPr preferRelativeResize="0"/>
          <p:nvPr/>
        </p:nvPicPr>
        <p:blipFill rotWithShape="1">
          <a:blip r:embed="rId3">
            <a:alphaModFix/>
          </a:blip>
          <a:srcRect b="2085" l="2684" r="3445" t="0"/>
          <a:stretch/>
        </p:blipFill>
        <p:spPr>
          <a:xfrm>
            <a:off x="1007275" y="0"/>
            <a:ext cx="724374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1780625" y="2168100"/>
            <a:ext cx="5132700" cy="807300"/>
          </a:xfrm>
          <a:prstGeom prst="rect">
            <a:avLst/>
          </a:prstGeom>
          <a:solidFill>
            <a:schemeClr val="accent4"/>
          </a:solidFill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jdhani"/>
                <a:ea typeface="Rajdhani"/>
                <a:cs typeface="Rajdhani"/>
                <a:sym typeface="Rajdhani"/>
              </a:rPr>
              <a:t>Sequence Diagram</a:t>
            </a:r>
            <a:endParaRPr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9"/>
          <p:cNvPicPr preferRelativeResize="0"/>
          <p:nvPr/>
        </p:nvPicPr>
        <p:blipFill rotWithShape="1">
          <a:blip r:embed="rId3">
            <a:alphaModFix/>
          </a:blip>
          <a:srcRect b="51550" l="0" r="0" t="0"/>
          <a:stretch/>
        </p:blipFill>
        <p:spPr>
          <a:xfrm>
            <a:off x="1671650" y="123225"/>
            <a:ext cx="7275899" cy="4897049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/>
          <p:nvPr/>
        </p:nvSpPr>
        <p:spPr>
          <a:xfrm>
            <a:off x="182150" y="868000"/>
            <a:ext cx="13179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rPr>
              <a:t>Part 1</a:t>
            </a:r>
            <a:endParaRPr sz="3900">
              <a:solidFill>
                <a:schemeClr val="dk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0"/>
          <p:cNvPicPr preferRelativeResize="0"/>
          <p:nvPr/>
        </p:nvPicPr>
        <p:blipFill rotWithShape="1">
          <a:blip r:embed="rId3">
            <a:alphaModFix/>
          </a:blip>
          <a:srcRect b="0" l="0" r="0" t="35959"/>
          <a:stretch/>
        </p:blipFill>
        <p:spPr>
          <a:xfrm>
            <a:off x="1618050" y="64300"/>
            <a:ext cx="7350925" cy="499347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0"/>
          <p:cNvSpPr txBox="1"/>
          <p:nvPr/>
        </p:nvSpPr>
        <p:spPr>
          <a:xfrm>
            <a:off x="42875" y="1082275"/>
            <a:ext cx="16716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rPr>
              <a:t>Part 2</a:t>
            </a:r>
            <a:endParaRPr sz="4300">
              <a:solidFill>
                <a:schemeClr val="dk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/>
        </p:nvSpPr>
        <p:spPr>
          <a:xfrm>
            <a:off x="734775" y="229625"/>
            <a:ext cx="7623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rPr>
              <a:t>SCRUM</a:t>
            </a:r>
            <a:endParaRPr sz="2000">
              <a:solidFill>
                <a:schemeClr val="dk1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13" name="Google Shape;113;p21"/>
          <p:cNvSpPr txBox="1"/>
          <p:nvPr/>
        </p:nvSpPr>
        <p:spPr>
          <a:xfrm>
            <a:off x="502175" y="806525"/>
            <a:ext cx="81870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Sprints: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Two sprints that lasted 2 weeks long.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Daily status standups 2-3 times a week.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Sprint planning (beginning of sprint) and Sprint Review (end of sprint).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Sprint Review: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Development team members demo and describe the work they have done for the current sprint.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Allows team to ask questions, try new features, give feedback, and test acceptance criteria.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21"/>
          <p:cNvSpPr txBox="1"/>
          <p:nvPr/>
        </p:nvSpPr>
        <p:spPr>
          <a:xfrm>
            <a:off x="502175" y="2799425"/>
            <a:ext cx="61860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Team Roles: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SCRUM Master: 		Kevin Huoth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Product Owner: 		Muhammad Ahmed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Development Team:	Anthony Chavez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				Megan Householder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				Cameron Larson-Barrera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				Sparashdeep Sidhu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				Lizzeth Valencia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